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handoutMasterIdLst>
    <p:handoutMasterId r:id="rId9"/>
  </p:handoutMasterIdLst>
  <p:sldIdLst>
    <p:sldId id="269" r:id="rId2"/>
    <p:sldId id="270" r:id="rId3"/>
    <p:sldId id="271" r:id="rId4"/>
    <p:sldId id="272" r:id="rId5"/>
    <p:sldId id="273" r:id="rId6"/>
    <p:sldId id="263" r:id="rId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86" d="100"/>
          <a:sy n="86" d="100"/>
        </p:scale>
        <p:origin x="562" y="67"/>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76" d="100"/>
          <a:sy n="76" d="100"/>
        </p:scale>
        <p:origin x="253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4/13/2021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4/13/2021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40152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552792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season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129894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an animal and or plant found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389014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6</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222905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pPr/>
              <a:t>4/13/2021</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4/13/2021</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4/13/2021</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4/13/2021</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4/13/2021</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4/13/2021</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EDF33987-6305-4E2A-BF18-EF013ECE927B}" type="datetimeFigureOut">
              <a:rPr lang="en-US" smtClean="0"/>
              <a:t>4/13/2021</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DF33987-6305-4E2A-BF18-EF013ECE927B}" type="datetimeFigureOut">
              <a:rPr lang="en-US" smtClean="0"/>
              <a:t>4/13/2021</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EDF33987-6305-4E2A-BF18-EF013ECE927B}" type="datetimeFigureOut">
              <a:rPr lang="en-US" smtClean="0"/>
              <a:t>4/13/2021</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4/13/2021</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4/13/2021</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chemeClr val="bg1"/>
            </a:gs>
            <a:gs pos="40000">
              <a:schemeClr val="bg2"/>
            </a:gs>
            <a:gs pos="10000">
              <a:schemeClr val="bg1">
                <a:lumMod val="95000"/>
              </a:schemeClr>
            </a:gs>
            <a:gs pos="100000">
              <a:schemeClr val="bg2">
                <a:lumMod val="9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4/13/2021</a:t>
            </a:fld>
            <a:endParaRPr lang="en-US" dirty="0"/>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data.gouv.fr/fr/datasets/r/e88c6fda-1d09-42a0-a069-606d3259114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 y="2564904"/>
            <a:ext cx="12188824" cy="871736"/>
          </a:xfrm>
        </p:spPr>
        <p:txBody>
          <a:bodyPr/>
          <a:lstStyle/>
          <a:p>
            <a:pPr algn="ctr"/>
            <a:r>
              <a:rPr lang="en-IN" b="1" dirty="0"/>
              <a:t>The Battle of Neighbourhoods</a:t>
            </a:r>
            <a:endParaRPr lang="en-US" dirty="0"/>
          </a:p>
        </p:txBody>
      </p:sp>
      <p:sp>
        <p:nvSpPr>
          <p:cNvPr id="5" name="Subtitle 4"/>
          <p:cNvSpPr>
            <a:spLocks noGrp="1"/>
          </p:cNvSpPr>
          <p:nvPr>
            <p:ph type="subTitle" idx="1"/>
          </p:nvPr>
        </p:nvSpPr>
        <p:spPr>
          <a:xfrm>
            <a:off x="1413892" y="5589240"/>
            <a:ext cx="3436638" cy="776064"/>
          </a:xfrm>
        </p:spPr>
        <p:txBody>
          <a:bodyPr>
            <a:normAutofit/>
          </a:bodyPr>
          <a:lstStyle/>
          <a:p>
            <a:r>
              <a:rPr lang="en-US" dirty="0"/>
              <a:t>By,</a:t>
            </a:r>
          </a:p>
          <a:p>
            <a:r>
              <a:rPr lang="en-US" dirty="0" err="1"/>
              <a:t>Pooriya</a:t>
            </a:r>
            <a:r>
              <a:rPr lang="en-US" dirty="0"/>
              <a:t> </a:t>
            </a:r>
            <a:r>
              <a:rPr lang="en-US" dirty="0" err="1"/>
              <a:t>Ghanbari</a:t>
            </a:r>
            <a:r>
              <a:rPr lang="en-US" dirty="0"/>
              <a:t> </a:t>
            </a:r>
            <a:r>
              <a:rPr lang="en-US" dirty="0" err="1"/>
              <a:t>Merdasi</a:t>
            </a:r>
            <a:endParaRPr lang="en-US" dirty="0"/>
          </a:p>
        </p:txBody>
      </p:sp>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70000">
              <a:schemeClr val="bg1"/>
            </a:gs>
            <a:gs pos="42000">
              <a:schemeClr val="bg2"/>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33772" y="260648"/>
            <a:ext cx="11593288" cy="691480"/>
          </a:xfrm>
        </p:spPr>
        <p:txBody>
          <a:bodyPr/>
          <a:lstStyle/>
          <a:p>
            <a:pPr algn="ctr"/>
            <a:r>
              <a:rPr lang="en-IN" b="1" dirty="0"/>
              <a:t>Introduction: </a:t>
            </a:r>
            <a:endParaRPr lang="en-IN" dirty="0"/>
          </a:p>
        </p:txBody>
      </p:sp>
      <p:sp>
        <p:nvSpPr>
          <p:cNvPr id="2" name="Content Placeholder 1"/>
          <p:cNvSpPr>
            <a:spLocks noGrp="1"/>
          </p:cNvSpPr>
          <p:nvPr>
            <p:ph idx="1"/>
          </p:nvPr>
        </p:nvSpPr>
        <p:spPr>
          <a:xfrm>
            <a:off x="477788" y="1196752"/>
            <a:ext cx="11305256" cy="4853136"/>
          </a:xfrm>
        </p:spPr>
        <p:txBody>
          <a:bodyPr>
            <a:normAutofit/>
          </a:bodyPr>
          <a:lstStyle/>
          <a:p>
            <a:pPr marL="0" marR="0" indent="0" fontAlgn="base">
              <a:spcBef>
                <a:spcPts val="0"/>
              </a:spcBef>
              <a:spcAft>
                <a:spcPts val="1200"/>
              </a:spcAft>
              <a:buNone/>
            </a:pPr>
            <a:r>
              <a:rPr lang="en-US" sz="1600" i="0" dirty="0">
                <a:effectLst/>
                <a:latin typeface="Arial" panose="020B0604020202020204" pitchFamily="34" charset="0"/>
              </a:rPr>
              <a:t>Paris is the </a:t>
            </a:r>
            <a:r>
              <a:rPr lang="en-US" sz="1600" i="0" strike="noStrike" dirty="0">
                <a:effectLst/>
                <a:latin typeface="Arial" panose="020B0604020202020204" pitchFamily="34" charset="0"/>
              </a:rPr>
              <a:t>capital</a:t>
            </a:r>
            <a:r>
              <a:rPr lang="en-US" sz="1600" i="0" dirty="0">
                <a:effectLst/>
                <a:latin typeface="Arial" panose="020B0604020202020204" pitchFamily="34" charset="0"/>
              </a:rPr>
              <a:t> and </a:t>
            </a:r>
            <a:r>
              <a:rPr lang="en-US" sz="1600" i="0" strike="noStrike" dirty="0">
                <a:effectLst/>
                <a:latin typeface="Arial" panose="020B0604020202020204" pitchFamily="34" charset="0"/>
              </a:rPr>
              <a:t>most populous city</a:t>
            </a:r>
            <a:r>
              <a:rPr lang="en-US" sz="1600" i="0" dirty="0">
                <a:effectLst/>
                <a:latin typeface="Arial" panose="020B0604020202020204" pitchFamily="34" charset="0"/>
              </a:rPr>
              <a:t> of </a:t>
            </a:r>
            <a:r>
              <a:rPr lang="en-US" sz="1600" i="0" strike="noStrike" dirty="0">
                <a:effectLst/>
                <a:latin typeface="Arial" panose="020B0604020202020204" pitchFamily="34" charset="0"/>
              </a:rPr>
              <a:t>France</a:t>
            </a:r>
            <a:r>
              <a:rPr lang="en-US" sz="1600" i="0" dirty="0">
                <a:effectLst/>
                <a:latin typeface="Arial" panose="020B0604020202020204" pitchFamily="34" charset="0"/>
              </a:rPr>
              <a:t>, with an estimated </a:t>
            </a:r>
            <a:r>
              <a:rPr lang="en-US" sz="1600" i="0" strike="noStrike" dirty="0">
                <a:effectLst/>
                <a:latin typeface="Arial" panose="020B0604020202020204" pitchFamily="34" charset="0"/>
              </a:rPr>
              <a:t>population</a:t>
            </a:r>
            <a:r>
              <a:rPr lang="en-US" sz="1600" i="0" dirty="0">
                <a:effectLst/>
                <a:latin typeface="Arial" panose="020B0604020202020204" pitchFamily="34" charset="0"/>
              </a:rPr>
              <a:t> of 2,175,601 residents as of 2018, in an area of more than 105 square kilometers (41 square miles). Since the 17th century, Paris has been one of Europe's major centers of </a:t>
            </a:r>
            <a:r>
              <a:rPr lang="en-US" sz="1600" i="0" strike="noStrike" dirty="0">
                <a:effectLst/>
                <a:latin typeface="Arial" panose="020B0604020202020204" pitchFamily="34" charset="0"/>
              </a:rPr>
              <a:t>finance</a:t>
            </a:r>
            <a:r>
              <a:rPr lang="en-US" sz="1600" i="0" dirty="0">
                <a:effectLst/>
                <a:latin typeface="Arial" panose="020B0604020202020204" pitchFamily="34" charset="0"/>
              </a:rPr>
              <a:t>, </a:t>
            </a:r>
            <a:r>
              <a:rPr lang="en-US" sz="1600" i="0" strike="noStrike" dirty="0">
                <a:effectLst/>
                <a:latin typeface="Arial" panose="020B0604020202020204" pitchFamily="34" charset="0"/>
              </a:rPr>
              <a:t>diplomacy</a:t>
            </a:r>
            <a:r>
              <a:rPr lang="en-US" sz="1600" i="0" dirty="0">
                <a:effectLst/>
                <a:latin typeface="Arial" panose="020B0604020202020204" pitchFamily="34" charset="0"/>
              </a:rPr>
              <a:t>, </a:t>
            </a:r>
            <a:r>
              <a:rPr lang="en-US" sz="1600" i="0" strike="noStrike" dirty="0">
                <a:effectLst/>
                <a:latin typeface="Arial" panose="020B0604020202020204" pitchFamily="34" charset="0"/>
              </a:rPr>
              <a:t>commerce</a:t>
            </a:r>
            <a:r>
              <a:rPr lang="en-US" sz="1600" i="0" dirty="0">
                <a:effectLst/>
                <a:latin typeface="Arial" panose="020B0604020202020204" pitchFamily="34" charset="0"/>
              </a:rPr>
              <a:t>, </a:t>
            </a:r>
            <a:r>
              <a:rPr lang="en-US" sz="1600" i="0" strike="noStrike" dirty="0">
                <a:effectLst/>
                <a:latin typeface="Arial" panose="020B0604020202020204" pitchFamily="34" charset="0"/>
              </a:rPr>
              <a:t>fashion</a:t>
            </a:r>
            <a:r>
              <a:rPr lang="en-US" sz="1600" i="0" dirty="0">
                <a:effectLst/>
                <a:latin typeface="Arial" panose="020B0604020202020204" pitchFamily="34" charset="0"/>
              </a:rPr>
              <a:t>, </a:t>
            </a:r>
            <a:r>
              <a:rPr lang="en-US" sz="1600" i="0" strike="noStrike" dirty="0">
                <a:effectLst/>
                <a:latin typeface="Arial" panose="020B0604020202020204" pitchFamily="34" charset="0"/>
              </a:rPr>
              <a:t>gastronomy</a:t>
            </a:r>
            <a:r>
              <a:rPr lang="en-US" sz="1600" i="0" dirty="0">
                <a:effectLst/>
                <a:latin typeface="Arial" panose="020B0604020202020204" pitchFamily="34" charset="0"/>
              </a:rPr>
              <a:t>, </a:t>
            </a:r>
            <a:r>
              <a:rPr lang="en-US" sz="1600" i="0" strike="noStrike" dirty="0">
                <a:effectLst/>
                <a:latin typeface="Arial" panose="020B0604020202020204" pitchFamily="34" charset="0"/>
              </a:rPr>
              <a:t>science</a:t>
            </a:r>
            <a:r>
              <a:rPr lang="en-US" sz="1600" i="0" dirty="0">
                <a:effectLst/>
                <a:latin typeface="Arial" panose="020B0604020202020204" pitchFamily="34" charset="0"/>
              </a:rPr>
              <a:t> and </a:t>
            </a:r>
            <a:r>
              <a:rPr lang="en-US" sz="1600" i="0" strike="noStrike" dirty="0">
                <a:effectLst/>
                <a:latin typeface="Arial" panose="020B0604020202020204" pitchFamily="34" charset="0"/>
              </a:rPr>
              <a:t>arts</a:t>
            </a:r>
            <a:r>
              <a:rPr lang="en-US" sz="1600" i="0" dirty="0">
                <a:effectLst/>
                <a:latin typeface="Arial" panose="020B0604020202020204" pitchFamily="34" charset="0"/>
              </a:rPr>
              <a:t>. The City of Paris is the center and seat of government of the </a:t>
            </a:r>
            <a:r>
              <a:rPr lang="en-US" sz="1600" i="0" strike="noStrike" dirty="0">
                <a:effectLst/>
                <a:latin typeface="Arial" panose="020B0604020202020204" pitchFamily="34" charset="0"/>
              </a:rPr>
              <a:t>Île-de-France</a:t>
            </a:r>
            <a:r>
              <a:rPr lang="en-US" sz="1600" i="0" dirty="0">
                <a:effectLst/>
                <a:latin typeface="Arial" panose="020B0604020202020204" pitchFamily="34" charset="0"/>
              </a:rPr>
              <a:t>, or Paris Region, which has an estimated population of 12,174,880, or about 18 percent of the population of France as of 2017.</a:t>
            </a:r>
            <a:endParaRPr lang="en-US" sz="1600" dirty="0">
              <a:effectLst/>
              <a:latin typeface="Segoe UI" panose="020B0502040204020203" pitchFamily="34" charset="0"/>
              <a:ea typeface="Times New Roman" panose="02020603050405020304" pitchFamily="18" charset="0"/>
            </a:endParaRPr>
          </a:p>
          <a:p>
            <a:pPr marL="0" marR="0" indent="0" fontAlgn="base">
              <a:spcBef>
                <a:spcPts val="0"/>
              </a:spcBef>
              <a:spcAft>
                <a:spcPts val="1200"/>
              </a:spcAft>
              <a:buNone/>
            </a:pPr>
            <a:r>
              <a:rPr lang="en-US" sz="1600" dirty="0">
                <a:effectLst/>
                <a:latin typeface="Segoe UI" panose="020B0502040204020203" pitchFamily="34" charset="0"/>
                <a:ea typeface="Times New Roman" panose="02020603050405020304" pitchFamily="18" charset="0"/>
              </a:rPr>
              <a:t>Paris is a quite the popular tourist and vacation destination for people all around the world. The city is diverse and multicultural and offers a wide variety of experiences that are widely sought after. We try to group the </a:t>
            </a:r>
            <a:r>
              <a:rPr lang="en-US" sz="1600" dirty="0" err="1">
                <a:effectLst/>
                <a:latin typeface="Segoe UI" panose="020B0502040204020203" pitchFamily="34" charset="0"/>
                <a:ea typeface="Times New Roman" panose="02020603050405020304" pitchFamily="18" charset="0"/>
              </a:rPr>
              <a:t>neighbourhoods</a:t>
            </a:r>
            <a:r>
              <a:rPr lang="en-US" sz="1600" dirty="0">
                <a:effectLst/>
                <a:latin typeface="Segoe UI" panose="020B0502040204020203" pitchFamily="34" charset="0"/>
                <a:ea typeface="Times New Roman" panose="02020603050405020304" pitchFamily="18" charset="0"/>
              </a:rPr>
              <a:t> of Paris and draw insights to what they look like.</a:t>
            </a:r>
            <a:endParaRPr lang="en-US"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B7A5C875-4098-46A4-91B4-7916697A3A9F}"/>
              </a:ext>
            </a:extLst>
          </p:cNvPr>
          <p:cNvPicPr>
            <a:picLocks noChangeAspect="1"/>
          </p:cNvPicPr>
          <p:nvPr/>
        </p:nvPicPr>
        <p:blipFill>
          <a:blip r:embed="rId3"/>
          <a:stretch>
            <a:fillRect/>
          </a:stretch>
        </p:blipFill>
        <p:spPr>
          <a:xfrm>
            <a:off x="1557908" y="3220867"/>
            <a:ext cx="4795123" cy="2996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680223D-8E42-4BC7-9B7C-C592D5DC0C89}"/>
              </a:ext>
            </a:extLst>
          </p:cNvPr>
          <p:cNvPicPr>
            <a:picLocks noChangeAspect="1"/>
          </p:cNvPicPr>
          <p:nvPr/>
        </p:nvPicPr>
        <p:blipFill>
          <a:blip r:embed="rId4"/>
          <a:stretch>
            <a:fillRect/>
          </a:stretch>
        </p:blipFill>
        <p:spPr>
          <a:xfrm>
            <a:off x="5590356" y="3501008"/>
            <a:ext cx="4896544" cy="3264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695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756" y="260648"/>
            <a:ext cx="11737304" cy="691480"/>
          </a:xfrm>
        </p:spPr>
        <p:txBody>
          <a:bodyPr/>
          <a:lstStyle/>
          <a:p>
            <a:pPr algn="ctr"/>
            <a:r>
              <a:rPr lang="en-IN" b="1" dirty="0"/>
              <a:t>Problem:</a:t>
            </a:r>
            <a:endParaRPr lang="en-IN" dirty="0"/>
          </a:p>
        </p:txBody>
      </p:sp>
      <p:sp>
        <p:nvSpPr>
          <p:cNvPr id="2" name="Content Placeholder 1"/>
          <p:cNvSpPr>
            <a:spLocks noGrp="1"/>
          </p:cNvSpPr>
          <p:nvPr>
            <p:ph sz="half" idx="1"/>
          </p:nvPr>
        </p:nvSpPr>
        <p:spPr>
          <a:xfrm>
            <a:off x="621804" y="1628800"/>
            <a:ext cx="10729192" cy="4343400"/>
          </a:xfrm>
        </p:spPr>
        <p:txBody>
          <a:bodyPr>
            <a:normAutofit/>
          </a:bodyPr>
          <a:lstStyle/>
          <a:p>
            <a:pPr marL="0" marR="0" indent="0" fontAlgn="base">
              <a:spcBef>
                <a:spcPts val="0"/>
              </a:spcBef>
              <a:spcAft>
                <a:spcPts val="1200"/>
              </a:spcAft>
              <a:buNone/>
            </a:pPr>
            <a:r>
              <a:rPr lang="en-US" dirty="0">
                <a:solidFill>
                  <a:srgbClr val="000000"/>
                </a:solidFill>
                <a:effectLst/>
                <a:latin typeface="Segoe UI" panose="020B0502040204020203" pitchFamily="34" charset="0"/>
                <a:ea typeface="Times New Roman" panose="02020603050405020304" pitchFamily="18" charset="0"/>
              </a:rPr>
              <a:t>The aim is to help tourists choose their destinations depending on the experiences that the </a:t>
            </a:r>
            <a:r>
              <a:rPr lang="en-US" dirty="0" err="1">
                <a:solidFill>
                  <a:srgbClr val="000000"/>
                </a:solidFill>
                <a:effectLst/>
                <a:latin typeface="Segoe UI" panose="020B0502040204020203" pitchFamily="34" charset="0"/>
                <a:ea typeface="Times New Roman" panose="02020603050405020304" pitchFamily="18" charset="0"/>
              </a:rPr>
              <a:t>neighbourhoods</a:t>
            </a:r>
            <a:r>
              <a:rPr lang="en-US" dirty="0">
                <a:solidFill>
                  <a:srgbClr val="000000"/>
                </a:solidFill>
                <a:effectLst/>
                <a:latin typeface="Segoe UI" panose="020B0502040204020203" pitchFamily="34" charset="0"/>
                <a:ea typeface="Times New Roman" panose="02020603050405020304" pitchFamily="18" charset="0"/>
              </a:rPr>
              <a:t> have to offer and what they would want to have. This also helps people make decisions if they are thinking about migrating to Paris or even if they want to relocate </a:t>
            </a:r>
            <a:r>
              <a:rPr lang="en-US" dirty="0" err="1">
                <a:solidFill>
                  <a:srgbClr val="000000"/>
                </a:solidFill>
                <a:effectLst/>
                <a:latin typeface="Segoe UI" panose="020B0502040204020203" pitchFamily="34" charset="0"/>
                <a:ea typeface="Times New Roman" panose="02020603050405020304" pitchFamily="18" charset="0"/>
              </a:rPr>
              <a:t>neighbourhoods</a:t>
            </a:r>
            <a:r>
              <a:rPr lang="en-US" dirty="0">
                <a:solidFill>
                  <a:srgbClr val="000000"/>
                </a:solidFill>
                <a:effectLst/>
                <a:latin typeface="Segoe UI" panose="020B0502040204020203" pitchFamily="34" charset="0"/>
                <a:ea typeface="Times New Roman" panose="02020603050405020304" pitchFamily="18" charset="0"/>
              </a:rPr>
              <a:t> within the city. Our findings will help stakeholders make informed decisions and address any concerns they have including the different kinds of cuisines, provision stores and what the city has to offer.</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922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756" y="260648"/>
            <a:ext cx="11809312" cy="691480"/>
          </a:xfrm>
        </p:spPr>
        <p:txBody>
          <a:bodyPr/>
          <a:lstStyle/>
          <a:p>
            <a:pPr algn="ctr"/>
            <a:r>
              <a:rPr lang="en-IN" b="1" dirty="0"/>
              <a:t>Data Section:</a:t>
            </a:r>
            <a:endParaRPr lang="en-IN" dirty="0"/>
          </a:p>
        </p:txBody>
      </p:sp>
      <p:sp>
        <p:nvSpPr>
          <p:cNvPr id="3" name="Text Placeholder 2"/>
          <p:cNvSpPr>
            <a:spLocks noGrp="1"/>
          </p:cNvSpPr>
          <p:nvPr>
            <p:ph sz="half" idx="1"/>
          </p:nvPr>
        </p:nvSpPr>
        <p:spPr>
          <a:xfrm>
            <a:off x="172688" y="1196752"/>
            <a:ext cx="11809312" cy="5400600"/>
          </a:xfrm>
        </p:spPr>
        <p:txBody>
          <a:bodyPr>
            <a:normAutofit/>
          </a:bodyPr>
          <a:lstStyle/>
          <a:p>
            <a:pPr marL="0" marR="0" indent="0" fontAlgn="base">
              <a:spcBef>
                <a:spcPts val="0"/>
              </a:spcBef>
              <a:spcAft>
                <a:spcPts val="1200"/>
              </a:spcAft>
              <a:buNone/>
            </a:pPr>
            <a:r>
              <a:rPr lang="en-US" sz="1800" dirty="0">
                <a:solidFill>
                  <a:srgbClr val="000000"/>
                </a:solidFill>
                <a:effectLst/>
                <a:latin typeface="Segoe UI" panose="020B0502040204020203" pitchFamily="34" charset="0"/>
                <a:ea typeface="Times New Roman" panose="02020603050405020304" pitchFamily="18" charset="0"/>
              </a:rPr>
              <a:t>We require geolocation data for Paris. Postal codes in each city serve as a starting point. Using Postal codes we use can find out the </a:t>
            </a:r>
            <a:r>
              <a:rPr lang="en-US" sz="1800" dirty="0" err="1">
                <a:solidFill>
                  <a:srgbClr val="000000"/>
                </a:solidFill>
                <a:effectLst/>
                <a:latin typeface="Segoe UI" panose="020B0502040204020203" pitchFamily="34" charset="0"/>
                <a:ea typeface="Times New Roman" panose="02020603050405020304" pitchFamily="18" charset="0"/>
              </a:rPr>
              <a:t>neighbourhoods</a:t>
            </a:r>
            <a:r>
              <a:rPr lang="en-US" sz="1800" dirty="0">
                <a:solidFill>
                  <a:srgbClr val="000000"/>
                </a:solidFill>
                <a:effectLst/>
                <a:latin typeface="Segoe UI" panose="020B0502040204020203" pitchFamily="34" charset="0"/>
                <a:ea typeface="Times New Roman" panose="02020603050405020304" pitchFamily="18" charset="0"/>
              </a:rPr>
              <a:t>, boroughs, venues and their most popular venue categories.</a:t>
            </a:r>
            <a:endParaRPr lang="en-US" sz="18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0"/>
              </a:spcAft>
              <a:buNone/>
            </a:pPr>
            <a:r>
              <a:rPr lang="en-US" sz="1800" dirty="0">
                <a:solidFill>
                  <a:srgbClr val="000000"/>
                </a:solidFill>
                <a:effectLst/>
                <a:latin typeface="Segoe UI" panose="020B0502040204020203" pitchFamily="34" charset="0"/>
                <a:ea typeface="Times New Roman" panose="02020603050405020304" pitchFamily="18" charset="0"/>
              </a:rPr>
              <a:t>To derive our solution, We leverage JSON data available at </a:t>
            </a:r>
            <a:r>
              <a:rPr lang="en-US" sz="1800" u="sng" dirty="0">
                <a:solidFill>
                  <a:srgbClr val="000000"/>
                </a:solidFill>
                <a:effectLst/>
                <a:latin typeface="Segoe UI" panose="020B0502040204020203" pitchFamily="34" charset="0"/>
                <a:ea typeface="Times New Roman" panose="02020603050405020304" pitchFamily="18" charset="0"/>
                <a:hlinkClick r:id="rId3"/>
              </a:rPr>
              <a:t>https://www.data.gouv.fr/fr/datasets/r/e88c6fda-1d09-42a0-a069-606d3259114e</a:t>
            </a:r>
            <a:endParaRPr lang="en-US" sz="18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1200"/>
              </a:spcAft>
              <a:buNone/>
            </a:pPr>
            <a:r>
              <a:rPr lang="en-US" sz="1800" dirty="0">
                <a:solidFill>
                  <a:srgbClr val="000000"/>
                </a:solidFill>
                <a:effectLst/>
                <a:latin typeface="Segoe UI" panose="020B0502040204020203" pitchFamily="34" charset="0"/>
                <a:ea typeface="Times New Roman" panose="02020603050405020304" pitchFamily="18" charset="0"/>
              </a:rPr>
              <a:t>The JSON file has data about all the </a:t>
            </a:r>
            <a:r>
              <a:rPr lang="en-US" sz="1800" dirty="0" err="1">
                <a:solidFill>
                  <a:srgbClr val="000000"/>
                </a:solidFill>
                <a:effectLst/>
                <a:latin typeface="Segoe UI" panose="020B0502040204020203" pitchFamily="34" charset="0"/>
                <a:ea typeface="Times New Roman" panose="02020603050405020304" pitchFamily="18" charset="0"/>
              </a:rPr>
              <a:t>neighbourhoods</a:t>
            </a:r>
            <a:r>
              <a:rPr lang="en-US" sz="1800" dirty="0">
                <a:solidFill>
                  <a:srgbClr val="000000"/>
                </a:solidFill>
                <a:effectLst/>
                <a:latin typeface="Segoe UI" panose="020B0502040204020203" pitchFamily="34" charset="0"/>
                <a:ea typeface="Times New Roman" panose="02020603050405020304" pitchFamily="18" charset="0"/>
              </a:rPr>
              <a:t> in France, we limit it to Paris.</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err="1">
                <a:solidFill>
                  <a:srgbClr val="000000"/>
                </a:solidFill>
                <a:effectLst/>
                <a:latin typeface="Segoe UI" panose="020B0502040204020203" pitchFamily="34" charset="0"/>
                <a:ea typeface="Times New Roman" panose="02020603050405020304" pitchFamily="18" charset="0"/>
              </a:rPr>
              <a:t>postal_code</a:t>
            </a:r>
            <a:r>
              <a:rPr lang="en-US" sz="1800" i="1" dirty="0">
                <a:solidFill>
                  <a:srgbClr val="000000"/>
                </a:solidFill>
                <a:effectLst/>
                <a:latin typeface="Segoe UI" panose="020B0502040204020203" pitchFamily="34" charset="0"/>
                <a:ea typeface="Times New Roman" panose="02020603050405020304" pitchFamily="18" charset="0"/>
              </a:rPr>
              <a:t> : Postal codes for France</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err="1">
                <a:solidFill>
                  <a:srgbClr val="000000"/>
                </a:solidFill>
                <a:effectLst/>
                <a:latin typeface="Segoe UI" panose="020B0502040204020203" pitchFamily="34" charset="0"/>
                <a:ea typeface="Times New Roman" panose="02020603050405020304" pitchFamily="18" charset="0"/>
              </a:rPr>
              <a:t>nom_comm</a:t>
            </a:r>
            <a:r>
              <a:rPr lang="en-US" sz="1800" i="1" dirty="0">
                <a:solidFill>
                  <a:srgbClr val="000000"/>
                </a:solidFill>
                <a:effectLst/>
                <a:latin typeface="Segoe UI" panose="020B0502040204020203" pitchFamily="34" charset="0"/>
                <a:ea typeface="Times New Roman" panose="02020603050405020304" pitchFamily="18" charset="0"/>
              </a:rPr>
              <a:t> : Name of </a:t>
            </a:r>
            <a:r>
              <a:rPr lang="en-US" sz="1800" i="1" dirty="0" err="1">
                <a:solidFill>
                  <a:srgbClr val="000000"/>
                </a:solidFill>
                <a:effectLst/>
                <a:latin typeface="Segoe UI" panose="020B0502040204020203" pitchFamily="34" charset="0"/>
                <a:ea typeface="Times New Roman" panose="02020603050405020304" pitchFamily="18" charset="0"/>
              </a:rPr>
              <a:t>Neighbourhoods</a:t>
            </a:r>
            <a:r>
              <a:rPr lang="en-US" sz="1800" i="1" dirty="0">
                <a:solidFill>
                  <a:srgbClr val="000000"/>
                </a:solidFill>
                <a:effectLst/>
                <a:latin typeface="Segoe UI" panose="020B0502040204020203" pitchFamily="34" charset="0"/>
                <a:ea typeface="Times New Roman" panose="02020603050405020304" pitchFamily="18" charset="0"/>
              </a:rPr>
              <a:t> in France</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err="1">
                <a:solidFill>
                  <a:srgbClr val="000000"/>
                </a:solidFill>
                <a:effectLst/>
                <a:latin typeface="Segoe UI" panose="020B0502040204020203" pitchFamily="34" charset="0"/>
                <a:ea typeface="Times New Roman" panose="02020603050405020304" pitchFamily="18" charset="0"/>
              </a:rPr>
              <a:t>nom_dept</a:t>
            </a:r>
            <a:r>
              <a:rPr lang="en-US" sz="1800" i="1" dirty="0">
                <a:solidFill>
                  <a:srgbClr val="000000"/>
                </a:solidFill>
                <a:effectLst/>
                <a:latin typeface="Segoe UI" panose="020B0502040204020203" pitchFamily="34" charset="0"/>
                <a:ea typeface="Times New Roman" panose="02020603050405020304" pitchFamily="18" charset="0"/>
              </a:rPr>
              <a:t> : Name of the boroughs, equivalent to towns in France</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a:solidFill>
                  <a:srgbClr val="000000"/>
                </a:solidFill>
                <a:effectLst/>
                <a:latin typeface="Segoe UI" panose="020B0502040204020203" pitchFamily="34" charset="0"/>
                <a:ea typeface="Times New Roman" panose="02020603050405020304" pitchFamily="18" charset="0"/>
              </a:rPr>
              <a:t>geo_point_2d : Tuple containing the latitude and longitude of the </a:t>
            </a:r>
            <a:r>
              <a:rPr lang="en-US" sz="1800" i="1" dirty="0" err="1">
                <a:solidFill>
                  <a:srgbClr val="000000"/>
                </a:solidFill>
                <a:effectLst/>
                <a:latin typeface="Segoe UI" panose="020B0502040204020203" pitchFamily="34" charset="0"/>
                <a:ea typeface="Times New Roman" panose="02020603050405020304" pitchFamily="18" charset="0"/>
              </a:rPr>
              <a:t>Neighbourhoods</a:t>
            </a:r>
            <a:r>
              <a:rPr lang="en-US" sz="1800" i="1" dirty="0">
                <a:solidFill>
                  <a:srgbClr val="000000"/>
                </a:solidFill>
                <a:effectLst/>
                <a:latin typeface="Segoe UI" panose="020B0502040204020203" pitchFamily="34" charset="0"/>
                <a:ea typeface="Times New Roman" panose="02020603050405020304" pitchFamily="18" charset="0"/>
              </a:rPr>
              <a:t>.</a:t>
            </a:r>
          </a:p>
          <a:p>
            <a:pPr marL="0" marR="0" fontAlgn="base">
              <a:spcBef>
                <a:spcPts val="0"/>
              </a:spcBef>
              <a:spcAft>
                <a:spcPts val="0"/>
              </a:spcAft>
            </a:pPr>
            <a:endParaRPr lang="en-US" sz="1800" i="1" dirty="0">
              <a:solidFill>
                <a:srgbClr val="000000"/>
              </a:solidFill>
              <a:latin typeface="Segoe UI" panose="020B0502040204020203" pitchFamily="34" charset="0"/>
              <a:ea typeface="Times New Roman" panose="02020603050405020304" pitchFamily="18" charset="0"/>
            </a:endParaRPr>
          </a:p>
          <a:p>
            <a:pPr marL="0" marR="0" indent="0" fontAlgn="base">
              <a:spcBef>
                <a:spcPts val="0"/>
              </a:spcBef>
              <a:spcAft>
                <a:spcPts val="1200"/>
              </a:spcAft>
              <a:buNone/>
            </a:pPr>
            <a:r>
              <a:rPr lang="en-US" sz="1800" dirty="0">
                <a:solidFill>
                  <a:srgbClr val="000000"/>
                </a:solidFill>
                <a:effectLst/>
                <a:latin typeface="Segoe UI" panose="020B0502040204020203" pitchFamily="34" charset="0"/>
                <a:ea typeface="Times New Roman" panose="02020603050405020304" pitchFamily="18" charset="0"/>
              </a:rPr>
              <a:t>The data retrieved from Foursquare contained information of venues within a specified distance of the longitude and latitude of the postcodes. The information obtained per venue as follows:</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err="1">
                <a:solidFill>
                  <a:srgbClr val="000000"/>
                </a:solidFill>
                <a:effectLst/>
                <a:latin typeface="Segoe UI" panose="020B0502040204020203" pitchFamily="34" charset="0"/>
                <a:ea typeface="Times New Roman" panose="02020603050405020304" pitchFamily="18" charset="0"/>
              </a:rPr>
              <a:t>Neighbourhood</a:t>
            </a:r>
            <a:r>
              <a:rPr lang="en-US" sz="1800" i="1" dirty="0">
                <a:solidFill>
                  <a:srgbClr val="000000"/>
                </a:solidFill>
                <a:effectLst/>
                <a:latin typeface="Segoe UI" panose="020B0502040204020203" pitchFamily="34" charset="0"/>
                <a:ea typeface="Times New Roman" panose="02020603050405020304" pitchFamily="18" charset="0"/>
              </a:rPr>
              <a:t> : Name of the </a:t>
            </a:r>
            <a:r>
              <a:rPr lang="en-US" sz="1800" i="1" dirty="0" err="1">
                <a:solidFill>
                  <a:srgbClr val="000000"/>
                </a:solidFill>
                <a:effectLst/>
                <a:latin typeface="Segoe UI" panose="020B0502040204020203" pitchFamily="34" charset="0"/>
                <a:ea typeface="Times New Roman" panose="02020603050405020304" pitchFamily="18" charset="0"/>
              </a:rPr>
              <a:t>Neighbourhood</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err="1">
                <a:solidFill>
                  <a:srgbClr val="000000"/>
                </a:solidFill>
                <a:effectLst/>
                <a:latin typeface="Segoe UI" panose="020B0502040204020203" pitchFamily="34" charset="0"/>
                <a:ea typeface="Times New Roman" panose="02020603050405020304" pitchFamily="18" charset="0"/>
              </a:rPr>
              <a:t>Neighbourhood</a:t>
            </a:r>
            <a:r>
              <a:rPr lang="en-US" sz="1800" i="1" dirty="0">
                <a:solidFill>
                  <a:srgbClr val="000000"/>
                </a:solidFill>
                <a:effectLst/>
                <a:latin typeface="Segoe UI" panose="020B0502040204020203" pitchFamily="34" charset="0"/>
                <a:ea typeface="Times New Roman" panose="02020603050405020304" pitchFamily="18" charset="0"/>
              </a:rPr>
              <a:t> Latitude : Latitude of the </a:t>
            </a:r>
            <a:r>
              <a:rPr lang="en-US" sz="1800" i="1" dirty="0" err="1">
                <a:solidFill>
                  <a:srgbClr val="000000"/>
                </a:solidFill>
                <a:effectLst/>
                <a:latin typeface="Segoe UI" panose="020B0502040204020203" pitchFamily="34" charset="0"/>
                <a:ea typeface="Times New Roman" panose="02020603050405020304" pitchFamily="18" charset="0"/>
              </a:rPr>
              <a:t>Neighbourhood</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err="1">
                <a:solidFill>
                  <a:srgbClr val="000000"/>
                </a:solidFill>
                <a:effectLst/>
                <a:latin typeface="Segoe UI" panose="020B0502040204020203" pitchFamily="34" charset="0"/>
                <a:ea typeface="Times New Roman" panose="02020603050405020304" pitchFamily="18" charset="0"/>
              </a:rPr>
              <a:t>Neighbourhood</a:t>
            </a:r>
            <a:r>
              <a:rPr lang="en-US" sz="1800" i="1" dirty="0">
                <a:solidFill>
                  <a:srgbClr val="000000"/>
                </a:solidFill>
                <a:effectLst/>
                <a:latin typeface="Segoe UI" panose="020B0502040204020203" pitchFamily="34" charset="0"/>
                <a:ea typeface="Times New Roman" panose="02020603050405020304" pitchFamily="18" charset="0"/>
              </a:rPr>
              <a:t> Longitude : Longitude of the </a:t>
            </a:r>
            <a:r>
              <a:rPr lang="en-US" sz="1800" i="1" dirty="0" err="1">
                <a:solidFill>
                  <a:srgbClr val="000000"/>
                </a:solidFill>
                <a:effectLst/>
                <a:latin typeface="Segoe UI" panose="020B0502040204020203" pitchFamily="34" charset="0"/>
                <a:ea typeface="Times New Roman" panose="02020603050405020304" pitchFamily="18" charset="0"/>
              </a:rPr>
              <a:t>Neighbourhood</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a:solidFill>
                  <a:srgbClr val="000000"/>
                </a:solidFill>
                <a:effectLst/>
                <a:latin typeface="Segoe UI" panose="020B0502040204020203" pitchFamily="34" charset="0"/>
                <a:ea typeface="Times New Roman" panose="02020603050405020304" pitchFamily="18" charset="0"/>
              </a:rPr>
              <a:t>Venue : Name of the Venue</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a:solidFill>
                  <a:srgbClr val="000000"/>
                </a:solidFill>
                <a:effectLst/>
                <a:latin typeface="Segoe UI" panose="020B0502040204020203" pitchFamily="34" charset="0"/>
                <a:ea typeface="Times New Roman" panose="02020603050405020304" pitchFamily="18" charset="0"/>
              </a:rPr>
              <a:t>Venue Latitude : Latitude of Venue</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a:solidFill>
                  <a:srgbClr val="000000"/>
                </a:solidFill>
                <a:effectLst/>
                <a:latin typeface="Segoe UI" panose="020B0502040204020203" pitchFamily="34" charset="0"/>
                <a:ea typeface="Times New Roman" panose="02020603050405020304" pitchFamily="18" charset="0"/>
              </a:rPr>
              <a:t>Venue Longitude : Longitude of Venue</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i="1" dirty="0">
                <a:solidFill>
                  <a:srgbClr val="000000"/>
                </a:solidFill>
                <a:effectLst/>
                <a:latin typeface="Segoe UI" panose="020B0502040204020203" pitchFamily="34" charset="0"/>
                <a:ea typeface="Times New Roman" panose="02020603050405020304" pitchFamily="18" charset="0"/>
              </a:rPr>
              <a:t>Venue Category : Category of Venue</a:t>
            </a:r>
            <a:endParaRPr lang="en-US" sz="18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8309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9756" y="260648"/>
            <a:ext cx="11809312" cy="691480"/>
          </a:xfrm>
        </p:spPr>
        <p:txBody>
          <a:bodyPr/>
          <a:lstStyle/>
          <a:p>
            <a:pPr algn="ctr"/>
            <a:r>
              <a:rPr lang="en-IN" b="1" dirty="0"/>
              <a:t>Methodology:</a:t>
            </a:r>
            <a:endParaRPr lang="en-IN" dirty="0"/>
          </a:p>
        </p:txBody>
      </p:sp>
      <p:sp>
        <p:nvSpPr>
          <p:cNvPr id="6" name="Content Placeholder 5"/>
          <p:cNvSpPr>
            <a:spLocks noGrp="1"/>
          </p:cNvSpPr>
          <p:nvPr>
            <p:ph sz="half" idx="1"/>
          </p:nvPr>
        </p:nvSpPr>
        <p:spPr>
          <a:xfrm>
            <a:off x="189756" y="1268760"/>
            <a:ext cx="11809312" cy="5400600"/>
          </a:xfrm>
        </p:spPr>
        <p:txBody>
          <a:bodyPr>
            <a:normAutofit/>
          </a:bodyPr>
          <a:lstStyle/>
          <a:p>
            <a:pPr marL="285750" indent="-285750">
              <a:lnSpc>
                <a:spcPct val="100000"/>
              </a:lnSpc>
              <a:spcBef>
                <a:spcPts val="1200"/>
              </a:spcBef>
              <a:buFont typeface="Wingdings" panose="05000000000000000000" pitchFamily="2" charset="2"/>
              <a:buChar char="v"/>
            </a:pPr>
            <a:r>
              <a:rPr lang="en-US" sz="16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we start off by importing all the required packages.</a:t>
            </a:r>
            <a:endParaRPr lang="en-US" sz="1600" dirty="0">
              <a:solidFill>
                <a:srgbClr val="000000"/>
              </a:solidFill>
              <a:latin typeface="Segoe UI" panose="020B0502040204020203" pitchFamily="34" charset="0"/>
              <a:ea typeface="Times New Roman" panose="02020603050405020304" pitchFamily="18" charset="0"/>
              <a:cs typeface="Segoe UI" panose="020B0502040204020203" pitchFamily="34" charset="0"/>
            </a:endParaRPr>
          </a:p>
          <a:p>
            <a:pPr marL="285750" indent="-285750">
              <a:lnSpc>
                <a:spcPct val="100000"/>
              </a:lnSpc>
              <a:spcBef>
                <a:spcPts val="1200"/>
              </a:spcBef>
              <a:buFont typeface="Wingdings" panose="05000000000000000000" pitchFamily="2" charset="2"/>
              <a:buChar char="v"/>
            </a:pPr>
            <a:r>
              <a:rPr lang="en-IN" sz="1600" dirty="0">
                <a:latin typeface="Segoe UI" panose="020B0502040204020203" pitchFamily="34" charset="0"/>
                <a:cs typeface="Segoe UI" panose="020B0502040204020203" pitchFamily="34" charset="0"/>
              </a:rPr>
              <a:t>We read the JSON data using the pandas.</a:t>
            </a:r>
          </a:p>
          <a:p>
            <a:pPr marL="285750" indent="-285750">
              <a:lnSpc>
                <a:spcPct val="100000"/>
              </a:lnSpc>
              <a:spcBef>
                <a:spcPts val="1200"/>
              </a:spcBef>
              <a:buFont typeface="Wingdings" panose="05000000000000000000" pitchFamily="2" charset="2"/>
              <a:buChar char="v"/>
            </a:pPr>
            <a:r>
              <a:rPr lang="en-IN" sz="1600" dirty="0">
                <a:latin typeface="Segoe UI" panose="020B0502040204020203" pitchFamily="34" charset="0"/>
                <a:cs typeface="Segoe UI" panose="020B0502040204020203" pitchFamily="34" charset="0"/>
              </a:rPr>
              <a:t>We break down the nested fields and create the data frames we need.</a:t>
            </a:r>
          </a:p>
          <a:p>
            <a:pPr marL="285750" indent="-285750">
              <a:lnSpc>
                <a:spcPct val="100000"/>
              </a:lnSpc>
              <a:spcBef>
                <a:spcPts val="1200"/>
              </a:spcBef>
              <a:buFont typeface="Wingdings" panose="05000000000000000000" pitchFamily="2" charset="2"/>
              <a:buChar char="v"/>
            </a:pPr>
            <a:r>
              <a:rPr lang="en-US" sz="16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We localize the data to only include Paris</a:t>
            </a: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 and</a:t>
            </a:r>
            <a:r>
              <a:rPr lang="en-US" sz="16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gather the </a:t>
            </a:r>
            <a:r>
              <a:rPr lang="en-US" sz="1600" dirty="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gelocations</a:t>
            </a:r>
            <a:r>
              <a:rPr lang="en-US" sz="16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of the </a:t>
            </a:r>
            <a:r>
              <a:rPr lang="en-US" sz="1600" dirty="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neighbourhoods</a:t>
            </a:r>
            <a:r>
              <a:rPr lang="en-US" sz="16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of Paris and visualize the map of Paris.</a:t>
            </a:r>
            <a:endPar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marL="285750" indent="-285750">
              <a:lnSpc>
                <a:spcPct val="100000"/>
              </a:lnSpc>
              <a:spcBef>
                <a:spcPts val="1200"/>
              </a:spcBef>
              <a:buFont typeface="Wingdings" panose="05000000000000000000" pitchFamily="2" charset="2"/>
              <a:buChar char="v"/>
            </a:pPr>
            <a:r>
              <a:rPr lang="en-US" sz="1600" dirty="0">
                <a:effectLst/>
                <a:latin typeface="Segoe UI" panose="020B0502040204020203" pitchFamily="34" charset="0"/>
                <a:ea typeface="Calibri" panose="020F0502020204030204" pitchFamily="34" charset="0"/>
                <a:cs typeface="Segoe UI" panose="020B0502040204020203" pitchFamily="34" charset="0"/>
              </a:rPr>
              <a:t>We then get the nearby venues in each neighborhood and then group venues by category.</a:t>
            </a:r>
          </a:p>
          <a:p>
            <a:pPr marL="285750" indent="-285750">
              <a:lnSpc>
                <a:spcPct val="100000"/>
              </a:lnSpc>
              <a:spcBef>
                <a:spcPts val="1200"/>
              </a:spcBef>
              <a:buFont typeface="Wingdings" panose="05000000000000000000" pitchFamily="2" charset="2"/>
              <a:buChar char="v"/>
            </a:pPr>
            <a:r>
              <a:rPr lang="en-US" sz="16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We cluster the city of Paris to roughly 5 to make it easier to analyze. We use the K Means clustering technique to do so. And visualize the clustered data</a:t>
            </a:r>
            <a:r>
              <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t>
            </a:r>
          </a:p>
          <a:p>
            <a:pPr marL="0" marR="0" indent="0" fontAlgn="base">
              <a:spcBef>
                <a:spcPts val="0"/>
              </a:spcBef>
              <a:spcAft>
                <a:spcPts val="0"/>
              </a:spcAft>
              <a:buNone/>
            </a:pPr>
            <a:endParaRPr lang="en-US" sz="1800" b="1" dirty="0">
              <a:solidFill>
                <a:srgbClr val="000000"/>
              </a:solidFill>
              <a:effectLst/>
              <a:latin typeface="Segoe UI" panose="020B0502040204020203" pitchFamily="34" charset="0"/>
              <a:ea typeface="Times New Roman" panose="02020603050405020304" pitchFamily="18" charset="0"/>
            </a:endParaRPr>
          </a:p>
          <a:p>
            <a:pPr marL="0" marR="0" indent="0" fontAlgn="base">
              <a:spcBef>
                <a:spcPts val="0"/>
              </a:spcBef>
              <a:spcAft>
                <a:spcPts val="0"/>
              </a:spcAft>
              <a:buNone/>
            </a:pPr>
            <a:r>
              <a:rPr lang="en-US" sz="1800" b="1" dirty="0">
                <a:solidFill>
                  <a:srgbClr val="000000"/>
                </a:solidFill>
                <a:effectLst/>
                <a:latin typeface="Segoe UI" panose="020B0502040204020203" pitchFamily="34" charset="0"/>
                <a:ea typeface="Times New Roman" panose="02020603050405020304" pitchFamily="18" charset="0"/>
              </a:rPr>
              <a:t>Results and Discussion</a:t>
            </a:r>
            <a:endParaRPr lang="en-US" sz="1800" dirty="0">
              <a:effectLst/>
              <a:latin typeface="Times New Roman" panose="02020603050405020304" pitchFamily="18" charset="0"/>
              <a:ea typeface="Times New Roman" panose="02020603050405020304" pitchFamily="18" charset="0"/>
            </a:endParaRPr>
          </a:p>
          <a:p>
            <a:pPr marL="0" marR="0" indent="0" fontAlgn="base">
              <a:spcBef>
                <a:spcPts val="0"/>
              </a:spcBef>
              <a:spcAft>
                <a:spcPts val="1200"/>
              </a:spcAft>
              <a:buNone/>
            </a:pPr>
            <a:r>
              <a:rPr lang="en-US" sz="1800" dirty="0">
                <a:solidFill>
                  <a:srgbClr val="000000"/>
                </a:solidFill>
                <a:effectLst/>
                <a:latin typeface="Segoe UI" panose="020B0502040204020203" pitchFamily="34" charset="0"/>
                <a:ea typeface="Times New Roman" panose="02020603050405020304" pitchFamily="18" charset="0"/>
              </a:rPr>
              <a:t>Paris is small in size geographically. It has a wide variety of </a:t>
            </a:r>
            <a:r>
              <a:rPr lang="en-US" sz="1800" dirty="0" err="1">
                <a:solidFill>
                  <a:srgbClr val="000000"/>
                </a:solidFill>
                <a:effectLst/>
                <a:latin typeface="Segoe UI" panose="020B0502040204020203" pitchFamily="34" charset="0"/>
                <a:ea typeface="Times New Roman" panose="02020603050405020304" pitchFamily="18" charset="0"/>
              </a:rPr>
              <a:t>cusines</a:t>
            </a:r>
            <a:r>
              <a:rPr lang="en-US" sz="1800" dirty="0">
                <a:solidFill>
                  <a:srgbClr val="000000"/>
                </a:solidFill>
                <a:effectLst/>
                <a:latin typeface="Segoe UI" panose="020B0502040204020203" pitchFamily="34" charset="0"/>
                <a:ea typeface="Times New Roman" panose="02020603050405020304" pitchFamily="18" charset="0"/>
              </a:rPr>
              <a:t> and eateries including French, Thai, Cambodian, Asian, Chinese etc. There are a lot of hangout spots including many Restaurants and Bars. Paris has a lot of Bistro's. Different means of public transport in Paris which includes buses, bikes, boats or ferries. For leisure and sight seeing, there are a lot of Plazas, Trails, Parks, Historic sites, clothing shops, Art galleries and Museums. Overall, Paris seems like the relaxing vacation spot with a mix of lakes, historic spots and a wide variety of </a:t>
            </a:r>
            <a:r>
              <a:rPr lang="en-US" sz="1800" dirty="0" err="1">
                <a:solidFill>
                  <a:srgbClr val="000000"/>
                </a:solidFill>
                <a:effectLst/>
                <a:latin typeface="Segoe UI" panose="020B0502040204020203" pitchFamily="34" charset="0"/>
                <a:ea typeface="Times New Roman" panose="02020603050405020304" pitchFamily="18" charset="0"/>
              </a:rPr>
              <a:t>cusines</a:t>
            </a:r>
            <a:r>
              <a:rPr lang="en-US" sz="1800" dirty="0">
                <a:solidFill>
                  <a:srgbClr val="000000"/>
                </a:solidFill>
                <a:effectLst/>
                <a:latin typeface="Segoe UI" panose="020B0502040204020203" pitchFamily="34" charset="0"/>
                <a:ea typeface="Times New Roman" panose="02020603050405020304" pitchFamily="18" charset="0"/>
              </a:rPr>
              <a:t> to try out.</a:t>
            </a:r>
            <a:endParaRPr lang="en-US" sz="1800" dirty="0">
              <a:effectLst/>
              <a:latin typeface="Times New Roman" panose="02020603050405020304" pitchFamily="18" charset="0"/>
              <a:ea typeface="Times New Roman" panose="02020603050405020304" pitchFamily="18" charset="0"/>
            </a:endParaRPr>
          </a:p>
          <a:p>
            <a:pPr marL="0" marR="0" algn="just">
              <a:spcBef>
                <a:spcPts val="120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897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1764" y="332656"/>
            <a:ext cx="11737304" cy="691480"/>
          </a:xfrm>
        </p:spPr>
        <p:txBody>
          <a:bodyPr/>
          <a:lstStyle/>
          <a:p>
            <a:pPr algn="ctr"/>
            <a:r>
              <a:rPr lang="en-IN" b="1" dirty="0"/>
              <a:t>Conclusion:</a:t>
            </a:r>
            <a:endParaRPr lang="en-US" dirty="0"/>
          </a:p>
        </p:txBody>
      </p:sp>
      <p:sp>
        <p:nvSpPr>
          <p:cNvPr id="9" name="Content Placeholder 8"/>
          <p:cNvSpPr>
            <a:spLocks noGrp="1"/>
          </p:cNvSpPr>
          <p:nvPr>
            <p:ph idx="1"/>
          </p:nvPr>
        </p:nvSpPr>
        <p:spPr>
          <a:xfrm>
            <a:off x="261764" y="1196752"/>
            <a:ext cx="11737304" cy="5328592"/>
          </a:xfrm>
        </p:spPr>
        <p:txBody>
          <a:bodyPr>
            <a:normAutofit/>
          </a:bodyPr>
          <a:lstStyle/>
          <a:p>
            <a:pPr marL="0" marR="0" indent="0" fontAlgn="base">
              <a:spcBef>
                <a:spcPts val="0"/>
              </a:spcBef>
              <a:spcAft>
                <a:spcPts val="600"/>
              </a:spcAft>
              <a:buNone/>
            </a:pPr>
            <a:r>
              <a:rPr lang="en-US" sz="2500" dirty="0">
                <a:solidFill>
                  <a:srgbClr val="000000"/>
                </a:solidFill>
                <a:effectLst/>
                <a:latin typeface="Segoe UI" panose="020B0502040204020203" pitchFamily="34" charset="0"/>
                <a:ea typeface="Times New Roman" panose="02020603050405020304" pitchFamily="18" charset="0"/>
              </a:rPr>
              <a:t>The purpose of this project was to explore Paris and see how attractive it is to potential tourists and migrants. We explored the city based on the postal codes and then extrapolated the common venues present in each of the </a:t>
            </a:r>
            <a:r>
              <a:rPr lang="en-US" sz="2500" dirty="0" err="1">
                <a:solidFill>
                  <a:srgbClr val="000000"/>
                </a:solidFill>
                <a:effectLst/>
                <a:latin typeface="Segoe UI" panose="020B0502040204020203" pitchFamily="34" charset="0"/>
                <a:ea typeface="Times New Roman" panose="02020603050405020304" pitchFamily="18" charset="0"/>
              </a:rPr>
              <a:t>neighbourhoods</a:t>
            </a:r>
            <a:r>
              <a:rPr lang="en-US" sz="2500" dirty="0">
                <a:solidFill>
                  <a:srgbClr val="000000"/>
                </a:solidFill>
                <a:effectLst/>
                <a:latin typeface="Segoe UI" panose="020B0502040204020203" pitchFamily="34" charset="0"/>
                <a:ea typeface="Times New Roman" panose="02020603050405020304" pitchFamily="18" charset="0"/>
              </a:rPr>
              <a:t>. We could see that each of the </a:t>
            </a:r>
            <a:r>
              <a:rPr lang="en-US" sz="2500" dirty="0" err="1">
                <a:solidFill>
                  <a:srgbClr val="000000"/>
                </a:solidFill>
                <a:effectLst/>
                <a:latin typeface="Segoe UI" panose="020B0502040204020203" pitchFamily="34" charset="0"/>
                <a:ea typeface="Times New Roman" panose="02020603050405020304" pitchFamily="18" charset="0"/>
              </a:rPr>
              <a:t>neighbourhoods</a:t>
            </a:r>
            <a:r>
              <a:rPr lang="en-US" sz="2500" dirty="0">
                <a:solidFill>
                  <a:srgbClr val="000000"/>
                </a:solidFill>
                <a:effectLst/>
                <a:latin typeface="Segoe UI" panose="020B0502040204020203" pitchFamily="34" charset="0"/>
                <a:ea typeface="Times New Roman" panose="02020603050405020304" pitchFamily="18" charset="0"/>
              </a:rPr>
              <a:t> have a wide variety of experiences to offer which is unique in it's own way. The cultural diversity is quite evident which also gives the feeling of a sense of inclusion. Paris seems to offer a vacation stay or a romantic </a:t>
            </a:r>
            <a:r>
              <a:rPr lang="en-US" sz="2500" dirty="0" err="1">
                <a:solidFill>
                  <a:srgbClr val="000000"/>
                </a:solidFill>
                <a:effectLst/>
                <a:latin typeface="Segoe UI" panose="020B0502040204020203" pitchFamily="34" charset="0"/>
                <a:ea typeface="Times New Roman" panose="02020603050405020304" pitchFamily="18" charset="0"/>
              </a:rPr>
              <a:t>gateaway</a:t>
            </a:r>
            <a:r>
              <a:rPr lang="en-US" sz="2500" dirty="0">
                <a:solidFill>
                  <a:srgbClr val="000000"/>
                </a:solidFill>
                <a:effectLst/>
                <a:latin typeface="Segoe UI" panose="020B0502040204020203" pitchFamily="34" charset="0"/>
                <a:ea typeface="Times New Roman" panose="02020603050405020304" pitchFamily="18" charset="0"/>
              </a:rPr>
              <a:t> with a lot of places to explore, beautiful landscapes and a wide variety of culture. Overall, it's </a:t>
            </a:r>
            <a:r>
              <a:rPr lang="en-US" sz="2500" dirty="0" err="1">
                <a:solidFill>
                  <a:srgbClr val="000000"/>
                </a:solidFill>
                <a:effectLst/>
                <a:latin typeface="Segoe UI" panose="020B0502040204020203" pitchFamily="34" charset="0"/>
                <a:ea typeface="Times New Roman" panose="02020603050405020304" pitchFamily="18" charset="0"/>
              </a:rPr>
              <a:t>upto</a:t>
            </a:r>
            <a:r>
              <a:rPr lang="en-US" sz="2500" dirty="0">
                <a:solidFill>
                  <a:srgbClr val="000000"/>
                </a:solidFill>
                <a:effectLst/>
                <a:latin typeface="Segoe UI" panose="020B0502040204020203" pitchFamily="34" charset="0"/>
                <a:ea typeface="Times New Roman" panose="02020603050405020304" pitchFamily="18" charset="0"/>
              </a:rPr>
              <a:t> the stakeholders to decide which experience they would prefer more and which would more to their liking.</a:t>
            </a:r>
            <a:endParaRPr lang="en-US" sz="2500" dirty="0">
              <a:effectLst/>
              <a:latin typeface="Times New Roman" panose="02020603050405020304" pitchFamily="18" charset="0"/>
              <a:ea typeface="Times New Roman" panose="02020603050405020304" pitchFamily="18" charset="0"/>
            </a:endParaRPr>
          </a:p>
          <a:p>
            <a:pPr marL="45720" indent="0">
              <a:buNone/>
            </a:pPr>
            <a:endParaRPr lang="en-US" dirty="0"/>
          </a:p>
        </p:txBody>
      </p:sp>
    </p:spTree>
    <p:extLst>
      <p:ext uri="{BB962C8B-B14F-4D97-AF65-F5344CB8AC3E}">
        <p14:creationId xmlns:p14="http://schemas.microsoft.com/office/powerpoint/2010/main" val="25539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count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World country report presentation.potx" id="{FF082492-D6CE-444E-B3E8-FB131EDFAC53}" vid="{71BD5CC8-96B3-46A6-8835-37741E8965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country report presentation</Template>
  <TotalTime>83</TotalTime>
  <Words>892</Words>
  <Application>Microsoft Office PowerPoint</Application>
  <PresentationFormat>Custom</PresentationFormat>
  <Paragraphs>47</Paragraphs>
  <Slides>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Century Gothic</vt:lpstr>
      <vt:lpstr>Segoe UI</vt:lpstr>
      <vt:lpstr>Times New Roman</vt:lpstr>
      <vt:lpstr>Wingdings</vt:lpstr>
      <vt:lpstr>World country report presentation</vt:lpstr>
      <vt:lpstr>The Battle of Neighbourhoods</vt:lpstr>
      <vt:lpstr>Introduction: </vt:lpstr>
      <vt:lpstr>Problem:</vt:lpstr>
      <vt:lpstr>Data Section:</vt:lpstr>
      <vt:lpstr>Methodology: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dc:title>
  <dc:creator>Mohit Tejsinghani</dc:creator>
  <cp:lastModifiedBy>AVAJANG</cp:lastModifiedBy>
  <cp:revision>6</cp:revision>
  <dcterms:created xsi:type="dcterms:W3CDTF">2020-01-05T08:05:09Z</dcterms:created>
  <dcterms:modified xsi:type="dcterms:W3CDTF">2021-04-13T17:37:50Z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